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Lato" panose="020F0502020204030203" pitchFamily="34" charset="77"/>
      <p:regular r:id="rId32"/>
      <p:bold r:id="rId33"/>
      <p:italic r:id="rId34"/>
      <p:boldItalic r:id="rId35"/>
    </p:embeddedFont>
    <p:embeddedFont>
      <p:font typeface="Montserrat" pitchFamily="2" charset="77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42" d="100"/>
          <a:sy n="142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799c36e8c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799c36e8c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Extremely active mentally, not active physically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Mentally: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Speaks with virtual therapist every 3-4 months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Therapist helps nudge her in the right direction if notices something is awry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Journals as a way to release negative emotions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Word vomit on notes app on phone to release but also to look back on later as a reminder of progress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Does whatever her body needs her to do at the moment (sleep, cry, eat, etc.)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Talks to people she can trust to help her work through her feelings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Does not do anything day to day; trying to develop a new routine of stretching daily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to walk around campus pre-covid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to be on the tennis team in high school (peak physical wellness)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Pockets of physical wellbeing, one week here and there of steady routine before it breaks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Struggles: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Went through several mental lows in college before she was mentally active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 to maintain a habit or stick to a routine; difficult to push through feeling of not wanting to do something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they overcame struggles: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Overcame mental lows through trial and error of different things until found something that works for her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managed to maintain habits in the past when motivated by social aspects as well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Believes that: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Personal wellness includes: Physical, emotional, mental, social, and financial wellbeing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Mental wellness does not mean always being happy but being able to understand your feelings and knowing how to deal with feelings in a healthy way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When physical wellbeing is not in balance, she feels bad or may do things she does not want to.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Physical wellness is not as urgent for her right now because she is decently healthy nutritionally even if she is not physically active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Because it is not as urgent, when she is busy it is easily ignored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She is most motivated when there are social pressures to keep her accountable and help her push through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762240954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762240954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79a45f8f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79a45f8f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need to go super in depth with this slide - just to visually show how our empathy graph ended up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799c36e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799c36e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799c36e8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799c36e8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799c36e8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799c36e8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799c36e8c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799c36e8c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e60b92fd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e60b92fd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Perhaps can link this later to knowing WHEN to ask for help - so you can achieve a balance of both quiet/alone time and having the support system you need.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799c36e8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799c36e8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799c36e8c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799c36e8c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Perhaps can link this to the difficulty with sticking to a routine and how social pressures can help aid this - it is something important but not urgent (still functional)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76224095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76224095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ae60b92fd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ae60b92fd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406a308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406a308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e60b92fd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e60b92fd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is important in not only lowering the inertia and the daunting-ness of getting started on your wellness journey, it is also important as an accountability tool; as a form of support that encourages you to continue the marathon by following through with your daily habits, to help you build a solid routine such that you can reach your wellness goals.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b79bff8daf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b79bff8daf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is important in not only lowering the inertia and the daunting-ness of getting started on your wellness journey, it is also important as an accountability tool; as a form of support that encourages you to continue the marathon by following through with your daily habits, to help you build a solid routine such that you can reach your wellness goals.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406a3086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406a3086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e60b92fd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e60b92fd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ae60b92fd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ae60b92fd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406a3086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406a3086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ae60b92fd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ae60b92fd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part i think it might be cool to discuss like next steps also.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interviewing people in the area of community, routine, asking for help, and functional wellbeing.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b76224095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b76224095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75f57995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75f57995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762240954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762240954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Make sure to say: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/>
              <a:t>who your participants were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/>
              <a:t>why chosen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/>
              <a:t>how they were recruited/compensated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-"/>
            </a:pPr>
            <a:r>
              <a:rPr lang="en" sz="1000"/>
              <a:t>where they were interviewed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e60b92f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e60b92f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e60b92f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e60b92f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e60b92fd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e60b92fd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e60b92f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e60b92fd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Extremely active physically and mentally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Physically: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Exercises every day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Tries to go outside every day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Feels motivated and enjoys moving and feeling like a functional human being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Enjoys sports because of the social aspect and makes it easier to get into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a daily routine for exercising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Mentally: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Does introspection on a daily basis, assesses how she feels and her emotions often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Does not do journaling or record things down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Copes with feelings by distracting herself with hobbies (art, baking)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Enjoys going on IG to look at motivational posts &amp; quotes, cute comics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Believes if you’re mentally healthy, can go into any type of relationship with a good mindset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79bff8daf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79bff8daf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insights from an international perspective -- such that we can understand universal struggles and needs in the wellness space that exist regardless of history and culture.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Extremely active mentally, less active physically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Mentally: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Silent time is important; 45 minutes in silence to reflect and be present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Goes on walks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Avoids electronic devices during these times because it steals attention from present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Listens to music: classical music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Seeks the listening ear of friends to keep oneself accountable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Exercises three times a week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Tools wise, uses tabata timers, running trackers, music apps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Exercise is a way of developing discipline, subjects the body to the mind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Struggles: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Laziness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Lack of motivation which stems from distractions and discouragement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they overcame struggles: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Don’t do it alone - community is super important in keeping oneself accountable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Community reminds you that you are not going at it alone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Believes that: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Setting intentions is important in reaching your wellness goals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Physical wellness goes beyond looking good and even feeling good; it is about building discipline and connecting the mind with the body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Mental wellness is the ability to know what is good and pursue the good (instead of being hindered by fear or anxiety or other inhibitions)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&amp; Wellness: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Personal Health</a:t>
            </a:r>
            <a:endParaRPr sz="35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 Hu, Angel Pan, AJ Rossman, Emily Yang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l="16743" r="16736"/>
          <a:stretch/>
        </p:blipFill>
        <p:spPr>
          <a:xfrm>
            <a:off x="4638300" y="543325"/>
            <a:ext cx="4049402" cy="4056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Interviewee 4</a:t>
            </a:r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body" idx="1"/>
          </p:nvPr>
        </p:nvSpPr>
        <p:spPr>
          <a:xfrm>
            <a:off x="1297500" y="1297900"/>
            <a:ext cx="3054600" cy="3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“A really big issue for me in general is consistency, [but] what I have noticed is that I have the most motivation when physical wellness is coupled with social aspects.”</a:t>
            </a:r>
            <a:endParaRPr sz="1700"/>
          </a:p>
          <a:p>
            <a:pPr marL="45720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b="1"/>
              <a:t>Jenny</a:t>
            </a:r>
            <a:r>
              <a:rPr lang="en" sz="1700"/>
              <a:t> </a:t>
            </a:r>
            <a:br>
              <a:rPr lang="en" sz="1700"/>
            </a:br>
            <a:r>
              <a:rPr lang="en" sz="1700" i="1"/>
              <a:t>Fourth-year university student in Minnesota</a:t>
            </a:r>
            <a:endParaRPr sz="1700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>
            <a:spLocks noGrp="1"/>
          </p:cNvSpPr>
          <p:nvPr>
            <p:ph type="title"/>
          </p:nvPr>
        </p:nvSpPr>
        <p:spPr>
          <a:xfrm>
            <a:off x="33725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Empathy Map</a:t>
            </a:r>
            <a:endParaRPr/>
          </a:p>
        </p:txBody>
      </p:sp>
      <p:pic>
        <p:nvPicPr>
          <p:cNvPr id="284" name="Google Shape;2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88" y="735250"/>
            <a:ext cx="8076626" cy="42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1205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</a:t>
            </a:r>
            <a:endParaRPr/>
          </a:p>
        </p:txBody>
      </p:sp>
      <p:grpSp>
        <p:nvGrpSpPr>
          <p:cNvPr id="290" name="Google Shape;290;p25"/>
          <p:cNvGrpSpPr/>
          <p:nvPr/>
        </p:nvGrpSpPr>
        <p:grpSpPr>
          <a:xfrm>
            <a:off x="1297500" y="966150"/>
            <a:ext cx="1600800" cy="1067400"/>
            <a:chOff x="1297500" y="966150"/>
            <a:chExt cx="1600800" cy="1067400"/>
          </a:xfrm>
        </p:grpSpPr>
        <p:sp>
          <p:nvSpPr>
            <p:cNvPr id="291" name="Google Shape;291;p25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292" name="Google Shape;292;p25"/>
            <p:cNvSpPr txBox="1"/>
            <p:nvPr/>
          </p:nvSpPr>
          <p:spPr>
            <a:xfrm>
              <a:off x="1297500" y="966150"/>
              <a:ext cx="1600800" cy="877200"/>
            </a:xfrm>
            <a:prstGeom prst="rect">
              <a:avLst/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"It makes me feel motivated to live every day"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3" name="Google Shape;293;p25"/>
          <p:cNvGrpSpPr/>
          <p:nvPr/>
        </p:nvGrpSpPr>
        <p:grpSpPr>
          <a:xfrm>
            <a:off x="3060100" y="966150"/>
            <a:ext cx="1600800" cy="1067400"/>
            <a:chOff x="1297500" y="966150"/>
            <a:chExt cx="1600800" cy="1067400"/>
          </a:xfrm>
        </p:grpSpPr>
        <p:sp>
          <p:nvSpPr>
            <p:cNvPr id="294" name="Google Shape;294;p25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295" name="Google Shape;295;p25"/>
            <p:cNvSpPr txBox="1"/>
            <p:nvPr/>
          </p:nvSpPr>
          <p:spPr>
            <a:xfrm>
              <a:off x="1297500" y="966150"/>
              <a:ext cx="16008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"Seeing results help motivate me and become a better person"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6" name="Google Shape;296;p25"/>
          <p:cNvGrpSpPr/>
          <p:nvPr/>
        </p:nvGrpSpPr>
        <p:grpSpPr>
          <a:xfrm>
            <a:off x="4822700" y="966150"/>
            <a:ext cx="1600800" cy="1067400"/>
            <a:chOff x="1297500" y="966150"/>
            <a:chExt cx="1600800" cy="1067400"/>
          </a:xfrm>
        </p:grpSpPr>
        <p:sp>
          <p:nvSpPr>
            <p:cNvPr id="297" name="Google Shape;297;p25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298" name="Google Shape;298;p25"/>
            <p:cNvSpPr txBox="1"/>
            <p:nvPr/>
          </p:nvSpPr>
          <p:spPr>
            <a:xfrm>
              <a:off x="1297500" y="966150"/>
              <a:ext cx="1600800" cy="877200"/>
            </a:xfrm>
            <a:prstGeom prst="rect">
              <a:avLst/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"I enjoy doing physical activities”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99" name="Google Shape;299;p25"/>
          <p:cNvGrpSpPr/>
          <p:nvPr/>
        </p:nvGrpSpPr>
        <p:grpSpPr>
          <a:xfrm>
            <a:off x="6585300" y="966150"/>
            <a:ext cx="1600800" cy="1067400"/>
            <a:chOff x="1297500" y="966150"/>
            <a:chExt cx="1600800" cy="1067400"/>
          </a:xfrm>
        </p:grpSpPr>
        <p:sp>
          <p:nvSpPr>
            <p:cNvPr id="300" name="Google Shape;300;p25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01" name="Google Shape;301;p25"/>
            <p:cNvSpPr txBox="1"/>
            <p:nvPr/>
          </p:nvSpPr>
          <p:spPr>
            <a:xfrm>
              <a:off x="1297500" y="966150"/>
              <a:ext cx="16008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"I had to get over a mental block before running became a routine"</a:t>
              </a:r>
              <a:endParaRPr sz="135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2" name="Google Shape;302;p25"/>
          <p:cNvGrpSpPr/>
          <p:nvPr/>
        </p:nvGrpSpPr>
        <p:grpSpPr>
          <a:xfrm>
            <a:off x="1297500" y="2250300"/>
            <a:ext cx="1600800" cy="1067400"/>
            <a:chOff x="1297500" y="966150"/>
            <a:chExt cx="1600800" cy="1067400"/>
          </a:xfrm>
        </p:grpSpPr>
        <p:sp>
          <p:nvSpPr>
            <p:cNvPr id="303" name="Google Shape;303;p25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04" name="Google Shape;304;p25"/>
            <p:cNvSpPr txBox="1"/>
            <p:nvPr/>
          </p:nvSpPr>
          <p:spPr>
            <a:xfrm>
              <a:off x="1297500" y="966150"/>
              <a:ext cx="1600800" cy="877200"/>
            </a:xfrm>
            <a:prstGeom prst="rect">
              <a:avLst/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“I try to feel full and happy after eating”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5" name="Google Shape;305;p25"/>
          <p:cNvGrpSpPr/>
          <p:nvPr/>
        </p:nvGrpSpPr>
        <p:grpSpPr>
          <a:xfrm>
            <a:off x="3041697" y="2250300"/>
            <a:ext cx="1719300" cy="1067400"/>
            <a:chOff x="1279097" y="966150"/>
            <a:chExt cx="1719300" cy="1067400"/>
          </a:xfrm>
        </p:grpSpPr>
        <p:sp>
          <p:nvSpPr>
            <p:cNvPr id="306" name="Google Shape;306;p25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07" name="Google Shape;307;p25"/>
            <p:cNvSpPr txBox="1"/>
            <p:nvPr/>
          </p:nvSpPr>
          <p:spPr>
            <a:xfrm>
              <a:off x="1279097" y="966150"/>
              <a:ext cx="1719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“Hitting small goals made me know I achieved something that day”</a:t>
              </a:r>
              <a:endParaRPr sz="13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08" name="Google Shape;308;p25"/>
          <p:cNvGrpSpPr/>
          <p:nvPr/>
        </p:nvGrpSpPr>
        <p:grpSpPr>
          <a:xfrm>
            <a:off x="4819625" y="2208600"/>
            <a:ext cx="1600717" cy="1185300"/>
            <a:chOff x="1297507" y="924450"/>
            <a:chExt cx="1669500" cy="1185300"/>
          </a:xfrm>
        </p:grpSpPr>
        <p:sp>
          <p:nvSpPr>
            <p:cNvPr id="309" name="Google Shape;309;p25"/>
            <p:cNvSpPr/>
            <p:nvPr/>
          </p:nvSpPr>
          <p:spPr>
            <a:xfrm>
              <a:off x="1297507" y="966150"/>
              <a:ext cx="16695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10" name="Google Shape;310;p25"/>
            <p:cNvSpPr txBox="1"/>
            <p:nvPr/>
          </p:nvSpPr>
          <p:spPr>
            <a:xfrm>
              <a:off x="1297507" y="924450"/>
              <a:ext cx="16695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"I like doing activities with friends - it makes sports more interesting”</a:t>
              </a:r>
              <a:endParaRPr sz="13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11" name="Google Shape;311;p25"/>
          <p:cNvGrpSpPr/>
          <p:nvPr/>
        </p:nvGrpSpPr>
        <p:grpSpPr>
          <a:xfrm>
            <a:off x="6585300" y="2185891"/>
            <a:ext cx="1600800" cy="1185300"/>
            <a:chOff x="1297500" y="901741"/>
            <a:chExt cx="1600800" cy="1185300"/>
          </a:xfrm>
        </p:grpSpPr>
        <p:sp>
          <p:nvSpPr>
            <p:cNvPr id="312" name="Google Shape;312;p25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13" name="Google Shape;313;p25"/>
            <p:cNvSpPr txBox="1"/>
            <p:nvPr/>
          </p:nvSpPr>
          <p:spPr>
            <a:xfrm>
              <a:off x="1297500" y="901741"/>
              <a:ext cx="16008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“I didn’t understand as a child I had to do other activities to supplement getting stronger”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14" name="Google Shape;314;p25"/>
          <p:cNvGrpSpPr/>
          <p:nvPr/>
        </p:nvGrpSpPr>
        <p:grpSpPr>
          <a:xfrm>
            <a:off x="1297500" y="3534450"/>
            <a:ext cx="1600800" cy="1108200"/>
            <a:chOff x="1297500" y="966150"/>
            <a:chExt cx="1600800" cy="1108200"/>
          </a:xfrm>
        </p:grpSpPr>
        <p:sp>
          <p:nvSpPr>
            <p:cNvPr id="315" name="Google Shape;315;p25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16" name="Google Shape;316;p25"/>
            <p:cNvSpPr txBox="1"/>
            <p:nvPr/>
          </p:nvSpPr>
          <p:spPr>
            <a:xfrm>
              <a:off x="1297500" y="966150"/>
              <a:ext cx="16008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"It’s nice to go outside and be able to do things with my body”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17" name="Google Shape;317;p25"/>
          <p:cNvGrpSpPr/>
          <p:nvPr/>
        </p:nvGrpSpPr>
        <p:grpSpPr>
          <a:xfrm>
            <a:off x="3060100" y="3534450"/>
            <a:ext cx="1600800" cy="1067400"/>
            <a:chOff x="1297500" y="966150"/>
            <a:chExt cx="1600800" cy="1067400"/>
          </a:xfrm>
        </p:grpSpPr>
        <p:sp>
          <p:nvSpPr>
            <p:cNvPr id="318" name="Google Shape;318;p25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19" name="Google Shape;319;p25"/>
            <p:cNvSpPr txBox="1"/>
            <p:nvPr/>
          </p:nvSpPr>
          <p:spPr>
            <a:xfrm>
              <a:off x="1297500" y="966150"/>
              <a:ext cx="1600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“Being a functional human being”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20" name="Google Shape;320;p25"/>
          <p:cNvGrpSpPr/>
          <p:nvPr/>
        </p:nvGrpSpPr>
        <p:grpSpPr>
          <a:xfrm>
            <a:off x="4785895" y="3534450"/>
            <a:ext cx="1719300" cy="1067400"/>
            <a:chOff x="1260695" y="966150"/>
            <a:chExt cx="1719300" cy="1067400"/>
          </a:xfrm>
        </p:grpSpPr>
        <p:sp>
          <p:nvSpPr>
            <p:cNvPr id="321" name="Google Shape;321;p25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22" name="Google Shape;322;p25"/>
            <p:cNvSpPr txBox="1"/>
            <p:nvPr/>
          </p:nvSpPr>
          <p:spPr>
            <a:xfrm>
              <a:off x="1260695" y="966150"/>
              <a:ext cx="1719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“It was hard to ask people exactly what I was thinking sometimes”</a:t>
              </a:r>
              <a:endParaRPr sz="135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23" name="Google Shape;323;p25"/>
          <p:cNvGrpSpPr/>
          <p:nvPr/>
        </p:nvGrpSpPr>
        <p:grpSpPr>
          <a:xfrm>
            <a:off x="6585300" y="3534450"/>
            <a:ext cx="1600800" cy="1108200"/>
            <a:chOff x="1297500" y="966150"/>
            <a:chExt cx="1600800" cy="1108200"/>
          </a:xfrm>
        </p:grpSpPr>
        <p:sp>
          <p:nvSpPr>
            <p:cNvPr id="324" name="Google Shape;324;p25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64B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25" name="Google Shape;325;p25"/>
            <p:cNvSpPr txBox="1"/>
            <p:nvPr/>
          </p:nvSpPr>
          <p:spPr>
            <a:xfrm>
              <a:off x="1297500" y="966150"/>
              <a:ext cx="16008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“Doing something is better than doing nothing”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1205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</a:t>
            </a:r>
            <a:endParaRPr/>
          </a:p>
        </p:txBody>
      </p:sp>
      <p:grpSp>
        <p:nvGrpSpPr>
          <p:cNvPr id="331" name="Google Shape;331;p26"/>
          <p:cNvGrpSpPr/>
          <p:nvPr/>
        </p:nvGrpSpPr>
        <p:grpSpPr>
          <a:xfrm>
            <a:off x="1297500" y="966150"/>
            <a:ext cx="1600800" cy="1067400"/>
            <a:chOff x="1297500" y="966150"/>
            <a:chExt cx="1600800" cy="1067400"/>
          </a:xfrm>
        </p:grpSpPr>
        <p:sp>
          <p:nvSpPr>
            <p:cNvPr id="332" name="Google Shape;332;p26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33" name="Google Shape;333;p26"/>
            <p:cNvSpPr txBox="1"/>
            <p:nvPr/>
          </p:nvSpPr>
          <p:spPr>
            <a:xfrm>
              <a:off x="1297500" y="966150"/>
              <a:ext cx="1600800" cy="646500"/>
            </a:xfrm>
            <a:prstGeom prst="rect">
              <a:avLst/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Exercises every day (i.e. running)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34" name="Google Shape;334;p26"/>
          <p:cNvGrpSpPr/>
          <p:nvPr/>
        </p:nvGrpSpPr>
        <p:grpSpPr>
          <a:xfrm>
            <a:off x="3060100" y="966150"/>
            <a:ext cx="1630500" cy="1067400"/>
            <a:chOff x="1297500" y="966150"/>
            <a:chExt cx="1630500" cy="1067400"/>
          </a:xfrm>
        </p:grpSpPr>
        <p:sp>
          <p:nvSpPr>
            <p:cNvPr id="335" name="Google Shape;335;p26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36" name="Google Shape;336;p26"/>
            <p:cNvSpPr txBox="1"/>
            <p:nvPr/>
          </p:nvSpPr>
          <p:spPr>
            <a:xfrm>
              <a:off x="1297500" y="966150"/>
              <a:ext cx="1630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Very involved with sports (wushu, ice skating, running, swimming)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37" name="Google Shape;337;p26"/>
          <p:cNvGrpSpPr/>
          <p:nvPr/>
        </p:nvGrpSpPr>
        <p:grpSpPr>
          <a:xfrm>
            <a:off x="4822700" y="966150"/>
            <a:ext cx="1600800" cy="1067400"/>
            <a:chOff x="1297500" y="966150"/>
            <a:chExt cx="1600800" cy="1067400"/>
          </a:xfrm>
        </p:grpSpPr>
        <p:sp>
          <p:nvSpPr>
            <p:cNvPr id="338" name="Google Shape;338;p26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39" name="Google Shape;339;p26"/>
            <p:cNvSpPr txBox="1"/>
            <p:nvPr/>
          </p:nvSpPr>
          <p:spPr>
            <a:xfrm>
              <a:off x="1297500" y="966150"/>
              <a:ext cx="1600800" cy="877200"/>
            </a:xfrm>
            <a:prstGeom prst="rect">
              <a:avLst/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Enjoys happy moments and accepts sad days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40" name="Google Shape;340;p26"/>
          <p:cNvGrpSpPr/>
          <p:nvPr/>
        </p:nvGrpSpPr>
        <p:grpSpPr>
          <a:xfrm>
            <a:off x="6585300" y="966150"/>
            <a:ext cx="1600800" cy="1067400"/>
            <a:chOff x="1297500" y="966150"/>
            <a:chExt cx="1600800" cy="1067400"/>
          </a:xfrm>
        </p:grpSpPr>
        <p:sp>
          <p:nvSpPr>
            <p:cNvPr id="341" name="Google Shape;341;p26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42" name="Google Shape;342;p26"/>
            <p:cNvSpPr txBox="1"/>
            <p:nvPr/>
          </p:nvSpPr>
          <p:spPr>
            <a:xfrm>
              <a:off x="1297500" y="966150"/>
              <a:ext cx="1600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Eats a balanced diet</a:t>
              </a: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43" name="Google Shape;343;p26"/>
          <p:cNvGrpSpPr/>
          <p:nvPr/>
        </p:nvGrpSpPr>
        <p:grpSpPr>
          <a:xfrm>
            <a:off x="1297500" y="2250300"/>
            <a:ext cx="1600800" cy="1067400"/>
            <a:chOff x="1297500" y="966150"/>
            <a:chExt cx="1600800" cy="1067400"/>
          </a:xfrm>
        </p:grpSpPr>
        <p:sp>
          <p:nvSpPr>
            <p:cNvPr id="344" name="Google Shape;344;p26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45" name="Google Shape;345;p26"/>
            <p:cNvSpPr txBox="1"/>
            <p:nvPr/>
          </p:nvSpPr>
          <p:spPr>
            <a:xfrm>
              <a:off x="1297500" y="966150"/>
              <a:ext cx="16008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Frequently views motivational posts and quotes on IG, and cute comics</a:t>
              </a:r>
              <a:endParaRPr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46" name="Google Shape;346;p26"/>
          <p:cNvGrpSpPr/>
          <p:nvPr/>
        </p:nvGrpSpPr>
        <p:grpSpPr>
          <a:xfrm>
            <a:off x="3041700" y="2250300"/>
            <a:ext cx="1719300" cy="1067400"/>
            <a:chOff x="1279100" y="966150"/>
            <a:chExt cx="1719300" cy="1067400"/>
          </a:xfrm>
        </p:grpSpPr>
        <p:sp>
          <p:nvSpPr>
            <p:cNvPr id="347" name="Google Shape;347;p26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48" name="Google Shape;348;p26"/>
            <p:cNvSpPr txBox="1"/>
            <p:nvPr/>
          </p:nvSpPr>
          <p:spPr>
            <a:xfrm>
              <a:off x="1279100" y="966150"/>
              <a:ext cx="17193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Enjoys participating in activities involving friends </a:t>
              </a:r>
              <a:endParaRPr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and accountability</a:t>
              </a:r>
              <a:endParaRPr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4855675" y="2250300"/>
            <a:ext cx="1600717" cy="1067400"/>
            <a:chOff x="1297507" y="966150"/>
            <a:chExt cx="1669500" cy="1067400"/>
          </a:xfrm>
        </p:grpSpPr>
        <p:sp>
          <p:nvSpPr>
            <p:cNvPr id="350" name="Google Shape;350;p26"/>
            <p:cNvSpPr/>
            <p:nvPr/>
          </p:nvSpPr>
          <p:spPr>
            <a:xfrm>
              <a:off x="1297507" y="966150"/>
              <a:ext cx="16353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51" name="Google Shape;351;p26"/>
            <p:cNvSpPr txBox="1"/>
            <p:nvPr/>
          </p:nvSpPr>
          <p:spPr>
            <a:xfrm>
              <a:off x="1297507" y="986400"/>
              <a:ext cx="1669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Did hobbies on mentally difficult days to distract herself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2" name="Google Shape;352;p26"/>
          <p:cNvGrpSpPr/>
          <p:nvPr/>
        </p:nvGrpSpPr>
        <p:grpSpPr>
          <a:xfrm>
            <a:off x="6585300" y="2250291"/>
            <a:ext cx="1600800" cy="1067409"/>
            <a:chOff x="1297500" y="966141"/>
            <a:chExt cx="1600800" cy="1067409"/>
          </a:xfrm>
        </p:grpSpPr>
        <p:sp>
          <p:nvSpPr>
            <p:cNvPr id="353" name="Google Shape;353;p26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54" name="Google Shape;354;p26"/>
            <p:cNvSpPr txBox="1"/>
            <p:nvPr/>
          </p:nvSpPr>
          <p:spPr>
            <a:xfrm>
              <a:off x="1297500" y="966141"/>
              <a:ext cx="16008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Consistently checks in with her emotions and introspects</a:t>
              </a: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5" name="Google Shape;355;p26"/>
          <p:cNvGrpSpPr/>
          <p:nvPr/>
        </p:nvGrpSpPr>
        <p:grpSpPr>
          <a:xfrm>
            <a:off x="1297500" y="3534450"/>
            <a:ext cx="1600800" cy="1067400"/>
            <a:chOff x="1297500" y="966150"/>
            <a:chExt cx="1600800" cy="1067400"/>
          </a:xfrm>
        </p:grpSpPr>
        <p:sp>
          <p:nvSpPr>
            <p:cNvPr id="356" name="Google Shape;356;p26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57" name="Google Shape;357;p26"/>
            <p:cNvSpPr txBox="1"/>
            <p:nvPr/>
          </p:nvSpPr>
          <p:spPr>
            <a:xfrm>
              <a:off x="1297500" y="966150"/>
              <a:ext cx="16008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Had a difficult time expressing herself when it came to mental health</a:t>
              </a:r>
              <a:endParaRPr sz="13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8" name="Google Shape;358;p26"/>
          <p:cNvGrpSpPr/>
          <p:nvPr/>
        </p:nvGrpSpPr>
        <p:grpSpPr>
          <a:xfrm>
            <a:off x="3060100" y="3534450"/>
            <a:ext cx="1600800" cy="1108200"/>
            <a:chOff x="1297500" y="966150"/>
            <a:chExt cx="1600800" cy="1108200"/>
          </a:xfrm>
        </p:grpSpPr>
        <p:sp>
          <p:nvSpPr>
            <p:cNvPr id="359" name="Google Shape;359;p26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60" name="Google Shape;360;p26"/>
            <p:cNvSpPr txBox="1"/>
            <p:nvPr/>
          </p:nvSpPr>
          <p:spPr>
            <a:xfrm>
              <a:off x="1297500" y="966150"/>
              <a:ext cx="1600800" cy="1108200"/>
            </a:xfrm>
            <a:prstGeom prst="rect">
              <a:avLst/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Got excited when talking about feeling stronger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61" name="Google Shape;361;p26"/>
          <p:cNvGrpSpPr/>
          <p:nvPr/>
        </p:nvGrpSpPr>
        <p:grpSpPr>
          <a:xfrm>
            <a:off x="4785895" y="3534450"/>
            <a:ext cx="1719300" cy="1067400"/>
            <a:chOff x="1260695" y="966150"/>
            <a:chExt cx="1719300" cy="1067400"/>
          </a:xfrm>
        </p:grpSpPr>
        <p:sp>
          <p:nvSpPr>
            <p:cNvPr id="362" name="Google Shape;362;p26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63" name="Google Shape;363;p26"/>
            <p:cNvSpPr txBox="1"/>
            <p:nvPr/>
          </p:nvSpPr>
          <p:spPr>
            <a:xfrm>
              <a:off x="1260695" y="966150"/>
              <a:ext cx="1719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Showed some reluctance to talk more about mental health stories</a:t>
              </a:r>
              <a:endParaRPr sz="135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64" name="Google Shape;364;p26"/>
          <p:cNvGrpSpPr/>
          <p:nvPr/>
        </p:nvGrpSpPr>
        <p:grpSpPr>
          <a:xfrm>
            <a:off x="6585300" y="3534450"/>
            <a:ext cx="1600800" cy="1108200"/>
            <a:chOff x="1297500" y="966150"/>
            <a:chExt cx="1600800" cy="1108200"/>
          </a:xfrm>
        </p:grpSpPr>
        <p:sp>
          <p:nvSpPr>
            <p:cNvPr id="365" name="Google Shape;365;p26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5BC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66" name="Google Shape;366;p26"/>
            <p:cNvSpPr txBox="1"/>
            <p:nvPr/>
          </p:nvSpPr>
          <p:spPr>
            <a:xfrm>
              <a:off x="1297500" y="966150"/>
              <a:ext cx="16008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Talked more animatedly and more content for physical health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1205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</a:t>
            </a:r>
            <a:endParaRPr/>
          </a:p>
        </p:txBody>
      </p:sp>
      <p:grpSp>
        <p:nvGrpSpPr>
          <p:cNvPr id="372" name="Google Shape;372;p27"/>
          <p:cNvGrpSpPr/>
          <p:nvPr/>
        </p:nvGrpSpPr>
        <p:grpSpPr>
          <a:xfrm>
            <a:off x="1297500" y="966150"/>
            <a:ext cx="1600800" cy="1067400"/>
            <a:chOff x="1297500" y="966150"/>
            <a:chExt cx="1600800" cy="1067400"/>
          </a:xfrm>
        </p:grpSpPr>
        <p:sp>
          <p:nvSpPr>
            <p:cNvPr id="373" name="Google Shape;373;p27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74" name="Google Shape;374;p27"/>
            <p:cNvSpPr txBox="1"/>
            <p:nvPr/>
          </p:nvSpPr>
          <p:spPr>
            <a:xfrm>
              <a:off x="1297500" y="966150"/>
              <a:ext cx="16008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It’s easier to stick with physical activities if friends are involved</a:t>
              </a:r>
              <a:endParaRPr sz="135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3060100" y="966150"/>
            <a:ext cx="1630500" cy="1067400"/>
            <a:chOff x="1297500" y="966150"/>
            <a:chExt cx="1630500" cy="1067400"/>
          </a:xfrm>
        </p:grpSpPr>
        <p:sp>
          <p:nvSpPr>
            <p:cNvPr id="376" name="Google Shape;376;p27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77" name="Google Shape;377;p27"/>
            <p:cNvSpPr txBox="1"/>
            <p:nvPr/>
          </p:nvSpPr>
          <p:spPr>
            <a:xfrm>
              <a:off x="1297500" y="966150"/>
              <a:ext cx="1630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Finds freedom and confidence in being able to move freely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78" name="Google Shape;378;p27"/>
          <p:cNvGrpSpPr/>
          <p:nvPr/>
        </p:nvGrpSpPr>
        <p:grpSpPr>
          <a:xfrm>
            <a:off x="4822700" y="966150"/>
            <a:ext cx="1600800" cy="1067400"/>
            <a:chOff x="1297500" y="966150"/>
            <a:chExt cx="1600800" cy="1067400"/>
          </a:xfrm>
        </p:grpSpPr>
        <p:sp>
          <p:nvSpPr>
            <p:cNvPr id="379" name="Google Shape;379;p27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80" name="Google Shape;380;p27"/>
            <p:cNvSpPr txBox="1"/>
            <p:nvPr/>
          </p:nvSpPr>
          <p:spPr>
            <a:xfrm>
              <a:off x="1297500" y="966150"/>
              <a:ext cx="16008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Does her own thing first before reaching out to others for help</a:t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81" name="Google Shape;381;p27"/>
          <p:cNvGrpSpPr/>
          <p:nvPr/>
        </p:nvGrpSpPr>
        <p:grpSpPr>
          <a:xfrm>
            <a:off x="6585300" y="966150"/>
            <a:ext cx="1600800" cy="1067400"/>
            <a:chOff x="1297500" y="966150"/>
            <a:chExt cx="1600800" cy="1067400"/>
          </a:xfrm>
        </p:grpSpPr>
        <p:sp>
          <p:nvSpPr>
            <p:cNvPr id="382" name="Google Shape;382;p27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83" name="Google Shape;383;p27"/>
            <p:cNvSpPr txBox="1"/>
            <p:nvPr/>
          </p:nvSpPr>
          <p:spPr>
            <a:xfrm>
              <a:off x="1297500" y="966150"/>
              <a:ext cx="16008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Mental health is important and paves the way for good relationships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84" name="Google Shape;384;p27"/>
          <p:cNvGrpSpPr/>
          <p:nvPr/>
        </p:nvGrpSpPr>
        <p:grpSpPr>
          <a:xfrm>
            <a:off x="1297500" y="2250300"/>
            <a:ext cx="1685700" cy="1067400"/>
            <a:chOff x="1297500" y="966150"/>
            <a:chExt cx="1685700" cy="1067400"/>
          </a:xfrm>
        </p:grpSpPr>
        <p:sp>
          <p:nvSpPr>
            <p:cNvPr id="385" name="Google Shape;385;p27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386" name="Google Shape;386;p27"/>
            <p:cNvSpPr txBox="1"/>
            <p:nvPr/>
          </p:nvSpPr>
          <p:spPr>
            <a:xfrm>
              <a:off x="1297500" y="966150"/>
              <a:ext cx="16857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Enjoys the feeling of self-improvement and getting stronger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87" name="Google Shape;387;p27"/>
          <p:cNvGrpSpPr/>
          <p:nvPr/>
        </p:nvGrpSpPr>
        <p:grpSpPr>
          <a:xfrm>
            <a:off x="3041700" y="2250300"/>
            <a:ext cx="1719300" cy="1067400"/>
            <a:chOff x="1279100" y="966150"/>
            <a:chExt cx="1719300" cy="1067400"/>
          </a:xfrm>
        </p:grpSpPr>
        <p:sp>
          <p:nvSpPr>
            <p:cNvPr id="388" name="Google Shape;388;p27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9" name="Google Shape;389;p27"/>
            <p:cNvSpPr txBox="1"/>
            <p:nvPr/>
          </p:nvSpPr>
          <p:spPr>
            <a:xfrm>
              <a:off x="1279100" y="966150"/>
              <a:ext cx="17193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Wants to make the most of her time doing something active</a:t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0" name="Google Shape;390;p27"/>
          <p:cNvGrpSpPr/>
          <p:nvPr/>
        </p:nvGrpSpPr>
        <p:grpSpPr>
          <a:xfrm>
            <a:off x="4819500" y="2250300"/>
            <a:ext cx="1600842" cy="1067400"/>
            <a:chOff x="1297377" y="966150"/>
            <a:chExt cx="1669631" cy="1067400"/>
          </a:xfrm>
        </p:grpSpPr>
        <p:sp>
          <p:nvSpPr>
            <p:cNvPr id="391" name="Google Shape;391;p27"/>
            <p:cNvSpPr/>
            <p:nvPr/>
          </p:nvSpPr>
          <p:spPr>
            <a:xfrm>
              <a:off x="1297507" y="966150"/>
              <a:ext cx="16695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2" name="Google Shape;392;p27"/>
            <p:cNvSpPr txBox="1"/>
            <p:nvPr/>
          </p:nvSpPr>
          <p:spPr>
            <a:xfrm>
              <a:off x="1297377" y="974213"/>
              <a:ext cx="16695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Repetition will lead to improvement and overcome mental blocks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3" name="Google Shape;393;p27"/>
          <p:cNvGrpSpPr/>
          <p:nvPr/>
        </p:nvGrpSpPr>
        <p:grpSpPr>
          <a:xfrm>
            <a:off x="6585300" y="2250291"/>
            <a:ext cx="1600800" cy="1067409"/>
            <a:chOff x="1297500" y="966141"/>
            <a:chExt cx="1600800" cy="1067409"/>
          </a:xfrm>
        </p:grpSpPr>
        <p:sp>
          <p:nvSpPr>
            <p:cNvPr id="394" name="Google Shape;394;p27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5" name="Google Shape;395;p27"/>
            <p:cNvSpPr txBox="1"/>
            <p:nvPr/>
          </p:nvSpPr>
          <p:spPr>
            <a:xfrm>
              <a:off x="1297500" y="966141"/>
              <a:ext cx="16008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Enjoys consistency and self-reflection</a:t>
              </a: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6" name="Google Shape;396;p27"/>
          <p:cNvGrpSpPr/>
          <p:nvPr/>
        </p:nvGrpSpPr>
        <p:grpSpPr>
          <a:xfrm>
            <a:off x="1297500" y="3534450"/>
            <a:ext cx="1600800" cy="1067400"/>
            <a:chOff x="1297500" y="966150"/>
            <a:chExt cx="1600800" cy="1067400"/>
          </a:xfrm>
        </p:grpSpPr>
        <p:sp>
          <p:nvSpPr>
            <p:cNvPr id="397" name="Google Shape;397;p27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8" name="Google Shape;398;p27"/>
            <p:cNvSpPr txBox="1"/>
            <p:nvPr/>
          </p:nvSpPr>
          <p:spPr>
            <a:xfrm>
              <a:off x="1297500" y="966150"/>
              <a:ext cx="1600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Health and self-preservation is a priority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9" name="Google Shape;399;p27"/>
          <p:cNvGrpSpPr/>
          <p:nvPr/>
        </p:nvGrpSpPr>
        <p:grpSpPr>
          <a:xfrm>
            <a:off x="3056576" y="3514050"/>
            <a:ext cx="1604324" cy="1108200"/>
            <a:chOff x="1293976" y="945750"/>
            <a:chExt cx="1604324" cy="1108200"/>
          </a:xfrm>
        </p:grpSpPr>
        <p:sp>
          <p:nvSpPr>
            <p:cNvPr id="400" name="Google Shape;400;p27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1" name="Google Shape;401;p27"/>
            <p:cNvSpPr txBox="1"/>
            <p:nvPr/>
          </p:nvSpPr>
          <p:spPr>
            <a:xfrm>
              <a:off x="1293976" y="945750"/>
              <a:ext cx="16008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Wishes knowledge she obtained from experience could've been done without hardship/pain</a:t>
              </a:r>
              <a:endParaRPr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02" name="Google Shape;402;p27"/>
          <p:cNvGrpSpPr/>
          <p:nvPr/>
        </p:nvGrpSpPr>
        <p:grpSpPr>
          <a:xfrm>
            <a:off x="4763445" y="3534450"/>
            <a:ext cx="1719300" cy="1069800"/>
            <a:chOff x="1238245" y="966150"/>
            <a:chExt cx="1719300" cy="1069800"/>
          </a:xfrm>
        </p:grpSpPr>
        <p:sp>
          <p:nvSpPr>
            <p:cNvPr id="403" name="Google Shape;403;p27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4" name="Google Shape;404;p27"/>
            <p:cNvSpPr txBox="1"/>
            <p:nvPr/>
          </p:nvSpPr>
          <p:spPr>
            <a:xfrm>
              <a:off x="1238245" y="966150"/>
              <a:ext cx="1719300" cy="10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5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Wishes there was more emphasis on learning how to cope with emotions &amp; managing social relationships</a:t>
              </a:r>
              <a:endParaRPr sz="115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05" name="Google Shape;405;p27"/>
          <p:cNvGrpSpPr/>
          <p:nvPr/>
        </p:nvGrpSpPr>
        <p:grpSpPr>
          <a:xfrm>
            <a:off x="6585300" y="3525049"/>
            <a:ext cx="1600800" cy="1108200"/>
            <a:chOff x="1297500" y="956749"/>
            <a:chExt cx="1600800" cy="1108200"/>
          </a:xfrm>
        </p:grpSpPr>
        <p:sp>
          <p:nvSpPr>
            <p:cNvPr id="406" name="Google Shape;406;p27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F0B81D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7" name="Google Shape;407;p27"/>
            <p:cNvSpPr txBox="1"/>
            <p:nvPr/>
          </p:nvSpPr>
          <p:spPr>
            <a:xfrm>
              <a:off x="1297500" y="956749"/>
              <a:ext cx="16008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Wants attainable goals to maintain motivation</a:t>
              </a:r>
              <a:endParaRPr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1205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</a:t>
            </a:r>
            <a:endParaRPr/>
          </a:p>
        </p:txBody>
      </p:sp>
      <p:grpSp>
        <p:nvGrpSpPr>
          <p:cNvPr id="413" name="Google Shape;413;p28"/>
          <p:cNvGrpSpPr/>
          <p:nvPr/>
        </p:nvGrpSpPr>
        <p:grpSpPr>
          <a:xfrm>
            <a:off x="1272375" y="966150"/>
            <a:ext cx="1682367" cy="1067400"/>
            <a:chOff x="1270942" y="966150"/>
            <a:chExt cx="1773900" cy="1067400"/>
          </a:xfrm>
        </p:grpSpPr>
        <p:sp>
          <p:nvSpPr>
            <p:cNvPr id="414" name="Google Shape;414;p28"/>
            <p:cNvSpPr/>
            <p:nvPr/>
          </p:nvSpPr>
          <p:spPr>
            <a:xfrm>
              <a:off x="1297513" y="966150"/>
              <a:ext cx="1687800" cy="1067400"/>
            </a:xfrm>
            <a:prstGeom prst="foldedCorner">
              <a:avLst>
                <a:gd name="adj" fmla="val 1666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5" name="Google Shape;415;p28"/>
            <p:cNvSpPr txBox="1"/>
            <p:nvPr/>
          </p:nvSpPr>
          <p:spPr>
            <a:xfrm>
              <a:off x="1270942" y="983400"/>
              <a:ext cx="17739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Inspired after looking up resources online on how to perform better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16" name="Google Shape;416;p28"/>
          <p:cNvGrpSpPr/>
          <p:nvPr/>
        </p:nvGrpSpPr>
        <p:grpSpPr>
          <a:xfrm>
            <a:off x="3060100" y="966150"/>
            <a:ext cx="1630500" cy="1067400"/>
            <a:chOff x="1297500" y="966150"/>
            <a:chExt cx="1630500" cy="1067400"/>
          </a:xfrm>
        </p:grpSpPr>
        <p:sp>
          <p:nvSpPr>
            <p:cNvPr id="417" name="Google Shape;417;p28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8" name="Google Shape;418;p28"/>
            <p:cNvSpPr txBox="1"/>
            <p:nvPr/>
          </p:nvSpPr>
          <p:spPr>
            <a:xfrm>
              <a:off x="1297500" y="966150"/>
              <a:ext cx="16305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Inspired knowing the progress she makes each week</a:t>
              </a: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19" name="Google Shape;419;p28"/>
          <p:cNvGrpSpPr/>
          <p:nvPr/>
        </p:nvGrpSpPr>
        <p:grpSpPr>
          <a:xfrm>
            <a:off x="4822700" y="966150"/>
            <a:ext cx="1682400" cy="1067400"/>
            <a:chOff x="1297500" y="966150"/>
            <a:chExt cx="1682400" cy="1067400"/>
          </a:xfrm>
        </p:grpSpPr>
        <p:sp>
          <p:nvSpPr>
            <p:cNvPr id="420" name="Google Shape;420;p28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1" name="Google Shape;421;p28"/>
            <p:cNvSpPr txBox="1"/>
            <p:nvPr/>
          </p:nvSpPr>
          <p:spPr>
            <a:xfrm>
              <a:off x="1297500" y="966150"/>
              <a:ext cx="1682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Upset about getting physically injured in the past due to lack of knowledge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22" name="Google Shape;422;p28"/>
          <p:cNvGrpSpPr/>
          <p:nvPr/>
        </p:nvGrpSpPr>
        <p:grpSpPr>
          <a:xfrm>
            <a:off x="6543551" y="966150"/>
            <a:ext cx="1719300" cy="1108200"/>
            <a:chOff x="1255751" y="966150"/>
            <a:chExt cx="1719300" cy="1108200"/>
          </a:xfrm>
        </p:grpSpPr>
        <p:sp>
          <p:nvSpPr>
            <p:cNvPr id="423" name="Google Shape;423;p28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EA9999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4" name="Google Shape;424;p28"/>
            <p:cNvSpPr txBox="1"/>
            <p:nvPr/>
          </p:nvSpPr>
          <p:spPr>
            <a:xfrm>
              <a:off x="1255751" y="966150"/>
              <a:ext cx="17193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Reluctant to reach out to others for advice until she thought she was physically more qualified</a:t>
              </a:r>
              <a:endParaRPr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25" name="Google Shape;425;p28"/>
          <p:cNvGrpSpPr/>
          <p:nvPr/>
        </p:nvGrpSpPr>
        <p:grpSpPr>
          <a:xfrm>
            <a:off x="1279749" y="2250300"/>
            <a:ext cx="1682400" cy="1067400"/>
            <a:chOff x="1279749" y="966150"/>
            <a:chExt cx="1682400" cy="1067400"/>
          </a:xfrm>
        </p:grpSpPr>
        <p:sp>
          <p:nvSpPr>
            <p:cNvPr id="426" name="Google Shape;426;p28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EA9999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7" name="Google Shape;427;p28"/>
            <p:cNvSpPr txBox="1"/>
            <p:nvPr/>
          </p:nvSpPr>
          <p:spPr>
            <a:xfrm>
              <a:off x="1279749" y="966150"/>
              <a:ext cx="16824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Lonely because COVID meant little to no activities with friends</a:t>
              </a:r>
              <a:endParaRPr sz="135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28" name="Google Shape;428;p28"/>
          <p:cNvGrpSpPr/>
          <p:nvPr/>
        </p:nvGrpSpPr>
        <p:grpSpPr>
          <a:xfrm>
            <a:off x="3041700" y="2250300"/>
            <a:ext cx="1719300" cy="1108200"/>
            <a:chOff x="1279100" y="966150"/>
            <a:chExt cx="1719300" cy="1108200"/>
          </a:xfrm>
        </p:grpSpPr>
        <p:sp>
          <p:nvSpPr>
            <p:cNvPr id="429" name="Google Shape;429;p28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0" name="Google Shape;430;p28"/>
            <p:cNvSpPr txBox="1"/>
            <p:nvPr/>
          </p:nvSpPr>
          <p:spPr>
            <a:xfrm>
              <a:off x="1279100" y="966150"/>
              <a:ext cx="17193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Grateful for friends and the encouragement they bring</a:t>
              </a:r>
              <a:endParaRPr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31" name="Google Shape;431;p28"/>
          <p:cNvGrpSpPr/>
          <p:nvPr/>
        </p:nvGrpSpPr>
        <p:grpSpPr>
          <a:xfrm>
            <a:off x="4786226" y="2228801"/>
            <a:ext cx="1634116" cy="1108200"/>
            <a:chOff x="1262672" y="944651"/>
            <a:chExt cx="1704335" cy="1108200"/>
          </a:xfrm>
        </p:grpSpPr>
        <p:sp>
          <p:nvSpPr>
            <p:cNvPr id="432" name="Google Shape;432;p28"/>
            <p:cNvSpPr/>
            <p:nvPr/>
          </p:nvSpPr>
          <p:spPr>
            <a:xfrm>
              <a:off x="1297507" y="966150"/>
              <a:ext cx="1669500" cy="1067400"/>
            </a:xfrm>
            <a:prstGeom prst="foldedCorner">
              <a:avLst>
                <a:gd name="adj" fmla="val 1666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3" name="Google Shape;433;p28"/>
            <p:cNvSpPr txBox="1"/>
            <p:nvPr/>
          </p:nvSpPr>
          <p:spPr>
            <a:xfrm>
              <a:off x="1262672" y="944651"/>
              <a:ext cx="17007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Sad that the emotional knowledge she obtained was primarily from first-hand experience</a:t>
              </a:r>
              <a:endPara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34" name="Google Shape;434;p28"/>
          <p:cNvGrpSpPr/>
          <p:nvPr/>
        </p:nvGrpSpPr>
        <p:grpSpPr>
          <a:xfrm>
            <a:off x="6585300" y="2250291"/>
            <a:ext cx="1600800" cy="1067409"/>
            <a:chOff x="1297500" y="966141"/>
            <a:chExt cx="1600800" cy="1067409"/>
          </a:xfrm>
        </p:grpSpPr>
        <p:sp>
          <p:nvSpPr>
            <p:cNvPr id="435" name="Google Shape;435;p28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6" name="Google Shape;436;p28"/>
            <p:cNvSpPr txBox="1"/>
            <p:nvPr/>
          </p:nvSpPr>
          <p:spPr>
            <a:xfrm>
              <a:off x="1297500" y="966141"/>
              <a:ext cx="16008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Determined to have a routine in her life</a:t>
              </a: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37" name="Google Shape;437;p28"/>
          <p:cNvGrpSpPr/>
          <p:nvPr/>
        </p:nvGrpSpPr>
        <p:grpSpPr>
          <a:xfrm>
            <a:off x="1297500" y="3534450"/>
            <a:ext cx="1600800" cy="1077300"/>
            <a:chOff x="1297500" y="966150"/>
            <a:chExt cx="1600800" cy="1077300"/>
          </a:xfrm>
        </p:grpSpPr>
        <p:sp>
          <p:nvSpPr>
            <p:cNvPr id="438" name="Google Shape;438;p28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EA9999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9" name="Google Shape;439;p28"/>
            <p:cNvSpPr txBox="1"/>
            <p:nvPr/>
          </p:nvSpPr>
          <p:spPr>
            <a:xfrm>
              <a:off x="1297500" y="966150"/>
              <a:ext cx="16008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Reluctant to reach out to friends on a bad mental day</a:t>
              </a:r>
              <a:endParaRPr sz="145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40" name="Google Shape;440;p28"/>
          <p:cNvGrpSpPr/>
          <p:nvPr/>
        </p:nvGrpSpPr>
        <p:grpSpPr>
          <a:xfrm>
            <a:off x="3051750" y="3491649"/>
            <a:ext cx="1609150" cy="1146600"/>
            <a:chOff x="1289150" y="923349"/>
            <a:chExt cx="1609150" cy="1146600"/>
          </a:xfrm>
        </p:grpSpPr>
        <p:sp>
          <p:nvSpPr>
            <p:cNvPr id="441" name="Google Shape;441;p28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EA9999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2" name="Google Shape;442;p28"/>
            <p:cNvSpPr txBox="1"/>
            <p:nvPr/>
          </p:nvSpPr>
          <p:spPr>
            <a:xfrm>
              <a:off x="1289150" y="923349"/>
              <a:ext cx="1600800" cy="114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50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Motivated when being able to connect with friends physically and emotionally</a:t>
              </a:r>
              <a:endParaRPr sz="125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43" name="Google Shape;443;p28"/>
          <p:cNvGrpSpPr/>
          <p:nvPr/>
        </p:nvGrpSpPr>
        <p:grpSpPr>
          <a:xfrm>
            <a:off x="4785900" y="3534450"/>
            <a:ext cx="1637600" cy="1067400"/>
            <a:chOff x="1260700" y="966150"/>
            <a:chExt cx="1637600" cy="1067400"/>
          </a:xfrm>
        </p:grpSpPr>
        <p:sp>
          <p:nvSpPr>
            <p:cNvPr id="444" name="Google Shape;444;p28"/>
            <p:cNvSpPr/>
            <p:nvPr/>
          </p:nvSpPr>
          <p:spPr>
            <a:xfrm>
              <a:off x="1297500" y="966150"/>
              <a:ext cx="1600800" cy="1067400"/>
            </a:xfrm>
            <a:prstGeom prst="foldedCorner">
              <a:avLst>
                <a:gd name="adj" fmla="val 1666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5" name="Google Shape;445;p28"/>
            <p:cNvSpPr txBox="1"/>
            <p:nvPr/>
          </p:nvSpPr>
          <p:spPr>
            <a:xfrm>
              <a:off x="1260700" y="966150"/>
              <a:ext cx="16305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Happy when going online for motivation</a:t>
              </a:r>
              <a:endParaRPr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Contradictions &amp; Surprises</a:t>
            </a:r>
            <a:endParaRPr/>
          </a:p>
        </p:txBody>
      </p:sp>
      <p:pic>
        <p:nvPicPr>
          <p:cNvPr id="451" name="Google Shape;451;p29"/>
          <p:cNvPicPr preferRelativeResize="0"/>
          <p:nvPr/>
        </p:nvPicPr>
        <p:blipFill rotWithShape="1">
          <a:blip r:embed="rId3">
            <a:alphaModFix/>
          </a:blip>
          <a:srcRect l="33754" t="13970" r="28390" b="23467"/>
          <a:stretch/>
        </p:blipFill>
        <p:spPr>
          <a:xfrm>
            <a:off x="1436500" y="1307850"/>
            <a:ext cx="2733900" cy="2852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9"/>
          <p:cNvPicPr preferRelativeResize="0"/>
          <p:nvPr/>
        </p:nvPicPr>
        <p:blipFill rotWithShape="1">
          <a:blip r:embed="rId4">
            <a:alphaModFix/>
          </a:blip>
          <a:srcRect l="21981" t="4461" r="16975"/>
          <a:stretch/>
        </p:blipFill>
        <p:spPr>
          <a:xfrm>
            <a:off x="4978450" y="1307850"/>
            <a:ext cx="2733904" cy="2852288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9"/>
          <p:cNvSpPr txBox="1"/>
          <p:nvPr/>
        </p:nvSpPr>
        <p:spPr>
          <a:xfrm>
            <a:off x="1592950" y="4231225"/>
            <a:ext cx="2421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Needs alone time….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29"/>
          <p:cNvSpPr txBox="1"/>
          <p:nvPr/>
        </p:nvSpPr>
        <p:spPr>
          <a:xfrm>
            <a:off x="4633750" y="4231225"/>
            <a:ext cx="34233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also needs community for support!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Contradictions &amp; Surprises</a:t>
            </a:r>
            <a:endParaRPr/>
          </a:p>
        </p:txBody>
      </p:sp>
      <p:sp>
        <p:nvSpPr>
          <p:cNvPr id="460" name="Google Shape;460;p30"/>
          <p:cNvSpPr txBox="1"/>
          <p:nvPr/>
        </p:nvSpPr>
        <p:spPr>
          <a:xfrm>
            <a:off x="1347863" y="3638350"/>
            <a:ext cx="2944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Reluctant to reach out to others for advice until they were at a certain physical prowess...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0"/>
          <p:cNvSpPr txBox="1"/>
          <p:nvPr/>
        </p:nvSpPr>
        <p:spPr>
          <a:xfrm>
            <a:off x="4816700" y="3638350"/>
            <a:ext cx="3423300" cy="8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enjoys doing activities if it involves interacting with friends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p30"/>
          <p:cNvPicPr preferRelativeResize="0"/>
          <p:nvPr/>
        </p:nvPicPr>
        <p:blipFill rotWithShape="1">
          <a:blip r:embed="rId3">
            <a:alphaModFix/>
          </a:blip>
          <a:srcRect l="15347"/>
          <a:stretch/>
        </p:blipFill>
        <p:spPr>
          <a:xfrm>
            <a:off x="1154151" y="1237475"/>
            <a:ext cx="3331625" cy="2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0"/>
          <p:cNvPicPr preferRelativeResize="0"/>
          <p:nvPr/>
        </p:nvPicPr>
        <p:blipFill rotWithShape="1">
          <a:blip r:embed="rId4">
            <a:alphaModFix/>
          </a:blip>
          <a:srcRect l="3103" t="4979" r="6406"/>
          <a:stretch/>
        </p:blipFill>
        <p:spPr>
          <a:xfrm>
            <a:off x="4765300" y="1120125"/>
            <a:ext cx="3526099" cy="24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Contradictions &amp; Surprises</a:t>
            </a:r>
            <a:endParaRPr/>
          </a:p>
        </p:txBody>
      </p:sp>
      <p:sp>
        <p:nvSpPr>
          <p:cNvPr id="469" name="Google Shape;469;p31"/>
          <p:cNvSpPr txBox="1"/>
          <p:nvPr/>
        </p:nvSpPr>
        <p:spPr>
          <a:xfrm>
            <a:off x="1347863" y="3638350"/>
            <a:ext cx="29442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Claims that physical wellness is really important...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31"/>
          <p:cNvSpPr txBox="1"/>
          <p:nvPr/>
        </p:nvSpPr>
        <p:spPr>
          <a:xfrm>
            <a:off x="4816700" y="3638350"/>
            <a:ext cx="3423300" cy="8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</a:t>
            </a: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it is one of the first things to be dropped when things gets busy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1" name="Google Shape;471;p31"/>
          <p:cNvPicPr preferRelativeResize="0"/>
          <p:nvPr/>
        </p:nvPicPr>
        <p:blipFill rotWithShape="1">
          <a:blip r:embed="rId3">
            <a:alphaModFix/>
          </a:blip>
          <a:srcRect l="446" r="436"/>
          <a:stretch/>
        </p:blipFill>
        <p:spPr>
          <a:xfrm>
            <a:off x="1154151" y="1237475"/>
            <a:ext cx="3331624" cy="223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1"/>
          <p:cNvPicPr preferRelativeResize="0"/>
          <p:nvPr/>
        </p:nvPicPr>
        <p:blipFill rotWithShape="1">
          <a:blip r:embed="rId4">
            <a:alphaModFix/>
          </a:blip>
          <a:srcRect l="2416" r="2426"/>
          <a:stretch/>
        </p:blipFill>
        <p:spPr>
          <a:xfrm>
            <a:off x="4765300" y="1120125"/>
            <a:ext cx="3526101" cy="24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1041850" y="3080900"/>
            <a:ext cx="1233000" cy="1485600"/>
            <a:chOff x="1250550" y="2985650"/>
            <a:chExt cx="1233000" cy="1485600"/>
          </a:xfrm>
        </p:grpSpPr>
        <p:sp>
          <p:nvSpPr>
            <p:cNvPr id="141" name="Google Shape;141;p14"/>
            <p:cNvSpPr txBox="1"/>
            <p:nvPr/>
          </p:nvSpPr>
          <p:spPr>
            <a:xfrm>
              <a:off x="1250550" y="2985650"/>
              <a:ext cx="1233000" cy="14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Jenn Hu</a:t>
              </a:r>
              <a:b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Senior 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IR Undergrad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2" name="Google Shape;142;p14"/>
            <p:cNvCxnSpPr/>
            <p:nvPr/>
          </p:nvCxnSpPr>
          <p:spPr>
            <a:xfrm>
              <a:off x="1731600" y="3431763"/>
              <a:ext cx="270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2264" y="1530250"/>
            <a:ext cx="1328100" cy="132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>
            <a:off x="4876044" y="1539621"/>
            <a:ext cx="1309500" cy="130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4"/>
          <p:cNvSpPr/>
          <p:nvPr/>
        </p:nvSpPr>
        <p:spPr>
          <a:xfrm>
            <a:off x="2939834" y="1539621"/>
            <a:ext cx="1309500" cy="130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14"/>
          <p:cNvGrpSpPr/>
          <p:nvPr/>
        </p:nvGrpSpPr>
        <p:grpSpPr>
          <a:xfrm>
            <a:off x="6859825" y="3080750"/>
            <a:ext cx="1233000" cy="1485600"/>
            <a:chOff x="6651750" y="2985650"/>
            <a:chExt cx="1233000" cy="1485600"/>
          </a:xfrm>
        </p:grpSpPr>
        <p:sp>
          <p:nvSpPr>
            <p:cNvPr id="148" name="Google Shape;148;p14"/>
            <p:cNvSpPr txBox="1"/>
            <p:nvPr/>
          </p:nvSpPr>
          <p:spPr>
            <a:xfrm>
              <a:off x="6651750" y="2985650"/>
              <a:ext cx="1233000" cy="14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Emily Yang</a:t>
              </a:r>
              <a:b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First-year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MSCS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49" name="Google Shape;149;p14"/>
            <p:cNvCxnSpPr/>
            <p:nvPr/>
          </p:nvCxnSpPr>
          <p:spPr>
            <a:xfrm>
              <a:off x="7132800" y="3432763"/>
              <a:ext cx="270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0" name="Google Shape;150;p14"/>
          <p:cNvGrpSpPr/>
          <p:nvPr/>
        </p:nvGrpSpPr>
        <p:grpSpPr>
          <a:xfrm>
            <a:off x="4914300" y="3080900"/>
            <a:ext cx="1233000" cy="1485600"/>
            <a:chOff x="4849900" y="2985650"/>
            <a:chExt cx="1233000" cy="1485600"/>
          </a:xfrm>
        </p:grpSpPr>
        <p:sp>
          <p:nvSpPr>
            <p:cNvPr id="151" name="Google Shape;151;p14"/>
            <p:cNvSpPr txBox="1"/>
            <p:nvPr/>
          </p:nvSpPr>
          <p:spPr>
            <a:xfrm>
              <a:off x="4849900" y="2985650"/>
              <a:ext cx="1233000" cy="14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AJ Rossman</a:t>
              </a:r>
              <a:b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Junior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CS Undergrad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2" name="Google Shape;152;p14"/>
            <p:cNvCxnSpPr/>
            <p:nvPr/>
          </p:nvCxnSpPr>
          <p:spPr>
            <a:xfrm>
              <a:off x="5332038" y="3431763"/>
              <a:ext cx="270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53" name="Google Shape;153;p14"/>
          <p:cNvPicPr preferRelativeResize="0"/>
          <p:nvPr/>
        </p:nvPicPr>
        <p:blipFill rotWithShape="1">
          <a:blip r:embed="rId4">
            <a:alphaModFix/>
          </a:blip>
          <a:srcRect l="19949" t="29864" r="19943" b="9174"/>
          <a:stretch/>
        </p:blipFill>
        <p:spPr>
          <a:xfrm>
            <a:off x="1003601" y="1530325"/>
            <a:ext cx="1309500" cy="1328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54" name="Google Shape;154;p14"/>
          <p:cNvGrpSpPr/>
          <p:nvPr/>
        </p:nvGrpSpPr>
        <p:grpSpPr>
          <a:xfrm>
            <a:off x="2978075" y="3080900"/>
            <a:ext cx="1233000" cy="1485600"/>
            <a:chOff x="3050225" y="2985650"/>
            <a:chExt cx="1233000" cy="1485600"/>
          </a:xfrm>
        </p:grpSpPr>
        <p:sp>
          <p:nvSpPr>
            <p:cNvPr id="155" name="Google Shape;155;p14"/>
            <p:cNvSpPr txBox="1"/>
            <p:nvPr/>
          </p:nvSpPr>
          <p:spPr>
            <a:xfrm>
              <a:off x="3050225" y="2985650"/>
              <a:ext cx="1233000" cy="14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Angel Pan</a:t>
              </a:r>
              <a:b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Senior 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CS Undergrad</a:t>
              </a:r>
              <a:endPara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156" name="Google Shape;156;p14"/>
            <p:cNvCxnSpPr/>
            <p:nvPr/>
          </p:nvCxnSpPr>
          <p:spPr>
            <a:xfrm>
              <a:off x="3531275" y="3431763"/>
              <a:ext cx="270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57" name="Google Shape;157;p14"/>
          <p:cNvPicPr preferRelativeResize="0"/>
          <p:nvPr/>
        </p:nvPicPr>
        <p:blipFill rotWithShape="1">
          <a:blip r:embed="rId5">
            <a:alphaModFix/>
          </a:blip>
          <a:srcRect l="-709" t="20429" r="-709" b="4546"/>
          <a:stretch/>
        </p:blipFill>
        <p:spPr>
          <a:xfrm>
            <a:off x="2930525" y="1539500"/>
            <a:ext cx="1328100" cy="132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8" name="Google Shape;15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399" y="1521313"/>
            <a:ext cx="1328100" cy="134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Need</a:t>
            </a:r>
            <a:endParaRPr/>
          </a:p>
        </p:txBody>
      </p:sp>
      <p:sp>
        <p:nvSpPr>
          <p:cNvPr id="478" name="Google Shape;478;p32"/>
          <p:cNvSpPr txBox="1">
            <a:spLocks noGrp="1"/>
          </p:cNvSpPr>
          <p:nvPr>
            <p:ph type="body" idx="1"/>
          </p:nvPr>
        </p:nvSpPr>
        <p:spPr>
          <a:xfrm>
            <a:off x="1061175" y="1233850"/>
            <a:ext cx="7688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Routine can be a useful tool to build healthy mental and physical wellness habits.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rgbClr val="F1C232"/>
              </a:solidFill>
            </a:endParaRPr>
          </a:p>
        </p:txBody>
      </p:sp>
      <p:pic>
        <p:nvPicPr>
          <p:cNvPr id="479" name="Google Shape;4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625" y="1775875"/>
            <a:ext cx="3965625" cy="22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Need</a:t>
            </a:r>
            <a:endParaRPr/>
          </a:p>
        </p:txBody>
      </p:sp>
      <p:sp>
        <p:nvSpPr>
          <p:cNvPr id="485" name="Google Shape;485;p33"/>
          <p:cNvSpPr txBox="1">
            <a:spLocks noGrp="1"/>
          </p:cNvSpPr>
          <p:nvPr>
            <p:ph type="body" idx="1"/>
          </p:nvPr>
        </p:nvSpPr>
        <p:spPr>
          <a:xfrm>
            <a:off x="1061175" y="1233850"/>
            <a:ext cx="7688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Routine can be a useful tool to build healthy mental and physical wellness habits.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1C232"/>
                </a:solidFill>
              </a:rPr>
              <a:t>Need: A way to enforce and build routine for personal wellness.</a:t>
            </a:r>
            <a:endParaRPr sz="2000">
              <a:solidFill>
                <a:srgbClr val="F1C232"/>
              </a:solidFill>
            </a:endParaRPr>
          </a:p>
        </p:txBody>
      </p:sp>
      <p:pic>
        <p:nvPicPr>
          <p:cNvPr id="486" name="Google Shape;4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625" y="1775875"/>
            <a:ext cx="3965625" cy="22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 txBox="1">
            <a:spLocks noGrp="1"/>
          </p:cNvSpPr>
          <p:nvPr>
            <p:ph type="title"/>
          </p:nvPr>
        </p:nvSpPr>
        <p:spPr>
          <a:xfrm>
            <a:off x="1271500" y="298500"/>
            <a:ext cx="7038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Need</a:t>
            </a:r>
            <a:endParaRPr/>
          </a:p>
        </p:txBody>
      </p:sp>
      <p:sp>
        <p:nvSpPr>
          <p:cNvPr id="492" name="Google Shape;492;p34"/>
          <p:cNvSpPr txBox="1">
            <a:spLocks noGrp="1"/>
          </p:cNvSpPr>
          <p:nvPr>
            <p:ph type="body" idx="1"/>
          </p:nvPr>
        </p:nvSpPr>
        <p:spPr>
          <a:xfrm>
            <a:off x="1283500" y="874488"/>
            <a:ext cx="35766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Community is important….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93" name="Google Shape;493;p34"/>
          <p:cNvPicPr preferRelativeResize="0"/>
          <p:nvPr/>
        </p:nvPicPr>
        <p:blipFill rotWithShape="1">
          <a:blip r:embed="rId3">
            <a:alphaModFix/>
          </a:blip>
          <a:srcRect l="6785"/>
          <a:stretch/>
        </p:blipFill>
        <p:spPr>
          <a:xfrm>
            <a:off x="1395575" y="1373900"/>
            <a:ext cx="3352447" cy="22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900" y="1373900"/>
            <a:ext cx="3352473" cy="22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4"/>
          <p:cNvSpPr txBox="1"/>
          <p:nvPr/>
        </p:nvSpPr>
        <p:spPr>
          <a:xfrm>
            <a:off x="1395563" y="3705600"/>
            <a:ext cx="2421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starting the journey...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4945913" y="3705600"/>
            <a:ext cx="2421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continuing it.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5"/>
          <p:cNvSpPr txBox="1">
            <a:spLocks noGrp="1"/>
          </p:cNvSpPr>
          <p:nvPr>
            <p:ph type="title"/>
          </p:nvPr>
        </p:nvSpPr>
        <p:spPr>
          <a:xfrm>
            <a:off x="1271500" y="298500"/>
            <a:ext cx="7038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Need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5"/>
          <p:cNvSpPr txBox="1">
            <a:spLocks noGrp="1"/>
          </p:cNvSpPr>
          <p:nvPr>
            <p:ph type="body" idx="1"/>
          </p:nvPr>
        </p:nvSpPr>
        <p:spPr>
          <a:xfrm>
            <a:off x="1283500" y="874488"/>
            <a:ext cx="35766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Community is important….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03" name="Google Shape;503;p35"/>
          <p:cNvPicPr preferRelativeResize="0"/>
          <p:nvPr/>
        </p:nvPicPr>
        <p:blipFill rotWithShape="1">
          <a:blip r:embed="rId3">
            <a:alphaModFix/>
          </a:blip>
          <a:srcRect l="6785"/>
          <a:stretch/>
        </p:blipFill>
        <p:spPr>
          <a:xfrm>
            <a:off x="1395575" y="1373900"/>
            <a:ext cx="3352447" cy="22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900" y="1373900"/>
            <a:ext cx="3352473" cy="22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5"/>
          <p:cNvSpPr txBox="1"/>
          <p:nvPr/>
        </p:nvSpPr>
        <p:spPr>
          <a:xfrm>
            <a:off x="1395563" y="3705600"/>
            <a:ext cx="2421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starting the journey...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6" name="Google Shape;506;p35"/>
          <p:cNvSpPr txBox="1"/>
          <p:nvPr/>
        </p:nvSpPr>
        <p:spPr>
          <a:xfrm>
            <a:off x="4945913" y="3705600"/>
            <a:ext cx="2421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continuing it.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7" name="Google Shape;507;p35"/>
          <p:cNvSpPr txBox="1">
            <a:spLocks noGrp="1"/>
          </p:cNvSpPr>
          <p:nvPr>
            <p:ph type="body" idx="1"/>
          </p:nvPr>
        </p:nvSpPr>
        <p:spPr>
          <a:xfrm>
            <a:off x="1168975" y="4120675"/>
            <a:ext cx="75159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Need: Support channels that offer </a:t>
            </a:r>
            <a:r>
              <a:rPr lang="en" sz="1700" b="1">
                <a:solidFill>
                  <a:schemeClr val="accent2"/>
                </a:solidFill>
              </a:rPr>
              <a:t>encouragement</a:t>
            </a:r>
            <a:r>
              <a:rPr lang="en" sz="1700">
                <a:solidFill>
                  <a:schemeClr val="accent2"/>
                </a:solidFill>
              </a:rPr>
              <a:t>, while ensuring </a:t>
            </a:r>
            <a:r>
              <a:rPr lang="en" sz="1700" b="1">
                <a:solidFill>
                  <a:schemeClr val="accent2"/>
                </a:solidFill>
              </a:rPr>
              <a:t>accountability</a:t>
            </a:r>
            <a:r>
              <a:rPr lang="en" sz="1700">
                <a:solidFill>
                  <a:schemeClr val="accent2"/>
                </a:solidFill>
              </a:rPr>
              <a:t>.</a:t>
            </a:r>
            <a:endParaRPr sz="17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Need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6"/>
          <p:cNvSpPr txBox="1">
            <a:spLocks noGrp="1"/>
          </p:cNvSpPr>
          <p:nvPr>
            <p:ph type="body" idx="1"/>
          </p:nvPr>
        </p:nvSpPr>
        <p:spPr>
          <a:xfrm>
            <a:off x="1297500" y="9265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There are many people who want to start their own fitness journey or have questions towards personal wellness, but feel intimidated when reaching out to others.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solidFill>
                <a:srgbClr val="F1C232"/>
              </a:solidFill>
            </a:endParaRPr>
          </a:p>
        </p:txBody>
      </p:sp>
      <p:pic>
        <p:nvPicPr>
          <p:cNvPr id="514" name="Google Shape;5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50" y="1945475"/>
            <a:ext cx="5417900" cy="23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Need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7"/>
          <p:cNvSpPr txBox="1">
            <a:spLocks noGrp="1"/>
          </p:cNvSpPr>
          <p:nvPr>
            <p:ph type="body" idx="1"/>
          </p:nvPr>
        </p:nvSpPr>
        <p:spPr>
          <a:xfrm>
            <a:off x="1297500" y="9265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There are many people who want to start their own fitness journey or have questions towards personal wellness, but feel intimidated when reaching out to others.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F1C232"/>
                </a:solidFill>
              </a:rPr>
              <a:t>Need: An easier, less intimidating, way to begin working on personal wellness and outreach for help.</a:t>
            </a:r>
            <a:endParaRPr sz="1700">
              <a:solidFill>
                <a:srgbClr val="F1C232"/>
              </a:solidFill>
            </a:endParaRPr>
          </a:p>
        </p:txBody>
      </p:sp>
      <p:pic>
        <p:nvPicPr>
          <p:cNvPr id="521" name="Google Shape;5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50" y="1945475"/>
            <a:ext cx="5417900" cy="23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Need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8"/>
          <p:cNvSpPr txBox="1">
            <a:spLocks noGrp="1"/>
          </p:cNvSpPr>
          <p:nvPr>
            <p:ph type="body" idx="1"/>
          </p:nvPr>
        </p:nvSpPr>
        <p:spPr>
          <a:xfrm>
            <a:off x="449100" y="1582725"/>
            <a:ext cx="4986900" cy="30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fundamental baseline of personal wellness is being able to wake up and have the functional physical/mental strength to do the things they want to do.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8" name="Google Shape;528;p38"/>
          <p:cNvPicPr preferRelativeResize="0"/>
          <p:nvPr/>
        </p:nvPicPr>
        <p:blipFill rotWithShape="1">
          <a:blip r:embed="rId3">
            <a:alphaModFix/>
          </a:blip>
          <a:srcRect l="36761" r="14496"/>
          <a:stretch/>
        </p:blipFill>
        <p:spPr>
          <a:xfrm>
            <a:off x="5879825" y="942850"/>
            <a:ext cx="2620475" cy="34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Need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9"/>
          <p:cNvSpPr txBox="1">
            <a:spLocks noGrp="1"/>
          </p:cNvSpPr>
          <p:nvPr>
            <p:ph type="body" idx="1"/>
          </p:nvPr>
        </p:nvSpPr>
        <p:spPr>
          <a:xfrm>
            <a:off x="449100" y="1582725"/>
            <a:ext cx="4986900" cy="30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fundamental baseline of personal wellness is being able to wake up and have the functional physical/mental strength to do the things they want to do.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1C232"/>
                </a:solidFill>
              </a:rPr>
              <a:t>Need: Ways to protect this functionality and preserve it as they get older. </a:t>
            </a:r>
            <a:endParaRPr sz="1700">
              <a:solidFill>
                <a:srgbClr val="F1C23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35" name="Google Shape;535;p39"/>
          <p:cNvPicPr preferRelativeResize="0"/>
          <p:nvPr/>
        </p:nvPicPr>
        <p:blipFill rotWithShape="1">
          <a:blip r:embed="rId3">
            <a:alphaModFix/>
          </a:blip>
          <a:srcRect l="36761" r="14496"/>
          <a:stretch/>
        </p:blipFill>
        <p:spPr>
          <a:xfrm>
            <a:off x="5879825" y="942850"/>
            <a:ext cx="2620475" cy="34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41" name="Google Shape;541;p40"/>
          <p:cNvSpPr txBox="1"/>
          <p:nvPr/>
        </p:nvSpPr>
        <p:spPr>
          <a:xfrm>
            <a:off x="4572150" y="4326175"/>
            <a:ext cx="37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42" name="Google Shape;5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4267350" cy="27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0"/>
          <p:cNvSpPr txBox="1">
            <a:spLocks noGrp="1"/>
          </p:cNvSpPr>
          <p:nvPr>
            <p:ph type="body" idx="1"/>
          </p:nvPr>
        </p:nvSpPr>
        <p:spPr>
          <a:xfrm>
            <a:off x="5652150" y="935100"/>
            <a:ext cx="3232200" cy="3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Wide range of interviewees</a:t>
            </a:r>
            <a:br>
              <a:rPr lang="en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Identified common themes among interviewees: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Social Aspect /Community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Routines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Asking for help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Functionality of health</a:t>
            </a:r>
            <a:br>
              <a:rPr lang="en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Next steps: more interviews to identify gaps, develop user POVs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50961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Needfinding Methodology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2250000" cy="6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Outreach</a:t>
            </a:r>
            <a:endParaRPr/>
          </a:p>
        </p:txBody>
      </p:sp>
      <p:grpSp>
        <p:nvGrpSpPr>
          <p:cNvPr id="169" name="Google Shape;169;p16"/>
          <p:cNvGrpSpPr/>
          <p:nvPr/>
        </p:nvGrpSpPr>
        <p:grpSpPr>
          <a:xfrm>
            <a:off x="4364640" y="1108845"/>
            <a:ext cx="3500743" cy="3500743"/>
            <a:chOff x="2739150" y="1110525"/>
            <a:chExt cx="3665700" cy="3665700"/>
          </a:xfrm>
        </p:grpSpPr>
        <p:sp>
          <p:nvSpPr>
            <p:cNvPr id="170" name="Google Shape;170;p16"/>
            <p:cNvSpPr/>
            <p:nvPr/>
          </p:nvSpPr>
          <p:spPr>
            <a:xfrm>
              <a:off x="2739150" y="1110525"/>
              <a:ext cx="3665700" cy="36657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3120600" y="1491975"/>
              <a:ext cx="2902800" cy="2902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3509100" y="1880475"/>
              <a:ext cx="2125800" cy="2125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900750" y="2272125"/>
              <a:ext cx="1342500" cy="13425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252175" y="2623600"/>
              <a:ext cx="639600" cy="6396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5" name="Google Shape;175;p16"/>
            <p:cNvCxnSpPr>
              <a:stCxn id="170" idx="1"/>
              <a:endCxn id="170" idx="5"/>
            </p:cNvCxnSpPr>
            <p:nvPr/>
          </p:nvCxnSpPr>
          <p:spPr>
            <a:xfrm>
              <a:off x="3275979" y="1647354"/>
              <a:ext cx="2592000" cy="2592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16"/>
            <p:cNvCxnSpPr>
              <a:stCxn id="170" idx="3"/>
              <a:endCxn id="170" idx="7"/>
            </p:cNvCxnSpPr>
            <p:nvPr/>
          </p:nvCxnSpPr>
          <p:spPr>
            <a:xfrm rot="10800000" flipH="1">
              <a:off x="3275979" y="1647396"/>
              <a:ext cx="2592000" cy="259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7" name="Google Shape;177;p16"/>
          <p:cNvSpPr txBox="1"/>
          <p:nvPr/>
        </p:nvSpPr>
        <p:spPr>
          <a:xfrm>
            <a:off x="3199625" y="1088000"/>
            <a:ext cx="16554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Active: 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Physical &amp; Mental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7358225" y="1088000"/>
            <a:ext cx="187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Active: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Physical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Active: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Mental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3125675" y="4011700"/>
            <a:ext cx="1803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Active: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Physical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Active: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Mental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7358225" y="4011700"/>
            <a:ext cx="17169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Active: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Physical &amp; Mental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5002219" y="1762734"/>
            <a:ext cx="240900" cy="240900"/>
          </a:xfrm>
          <a:prstGeom prst="diamond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6978667" y="1307193"/>
            <a:ext cx="240900" cy="240900"/>
          </a:xfrm>
          <a:prstGeom prst="diamond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5428871" y="3590845"/>
            <a:ext cx="240900" cy="240900"/>
          </a:xfrm>
          <a:prstGeom prst="diamond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6467329" y="3211513"/>
            <a:ext cx="240900" cy="240900"/>
          </a:xfrm>
          <a:prstGeom prst="diamond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16"/>
          <p:cNvGrpSpPr/>
          <p:nvPr/>
        </p:nvGrpSpPr>
        <p:grpSpPr>
          <a:xfrm>
            <a:off x="788554" y="1762724"/>
            <a:ext cx="441807" cy="1075003"/>
            <a:chOff x="740300" y="1737350"/>
            <a:chExt cx="655500" cy="1594250"/>
          </a:xfrm>
        </p:grpSpPr>
        <p:sp>
          <p:nvSpPr>
            <p:cNvPr id="186" name="Google Shape;186;p16"/>
            <p:cNvSpPr/>
            <p:nvPr/>
          </p:nvSpPr>
          <p:spPr>
            <a:xfrm>
              <a:off x="769100" y="1737350"/>
              <a:ext cx="597900" cy="597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740300" y="2380900"/>
              <a:ext cx="655500" cy="950700"/>
            </a:xfrm>
            <a:prstGeom prst="flowChartAlternateProcess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6"/>
          <p:cNvGrpSpPr/>
          <p:nvPr/>
        </p:nvGrpSpPr>
        <p:grpSpPr>
          <a:xfrm>
            <a:off x="1346567" y="1762724"/>
            <a:ext cx="853493" cy="1258160"/>
            <a:chOff x="1548981" y="1737350"/>
            <a:chExt cx="1266310" cy="1865875"/>
          </a:xfrm>
        </p:grpSpPr>
        <p:sp>
          <p:nvSpPr>
            <p:cNvPr id="189" name="Google Shape;189;p16"/>
            <p:cNvSpPr/>
            <p:nvPr/>
          </p:nvSpPr>
          <p:spPr>
            <a:xfrm>
              <a:off x="1888225" y="1737350"/>
              <a:ext cx="597900" cy="597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1859425" y="2380900"/>
              <a:ext cx="655500" cy="950700"/>
            </a:xfrm>
            <a:prstGeom prst="flowChartAlternateProcess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 rot="-571387">
              <a:off x="1644758" y="2366470"/>
              <a:ext cx="511347" cy="1202710"/>
            </a:xfrm>
            <a:prstGeom prst="diagStrip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 rot="516033" flipH="1">
              <a:off x="2216465" y="2366694"/>
              <a:ext cx="511552" cy="1202790"/>
            </a:xfrm>
            <a:prstGeom prst="diagStrip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174" y="2131730"/>
            <a:ext cx="1224988" cy="14341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6"/>
          <p:cNvGrpSpPr/>
          <p:nvPr/>
        </p:nvGrpSpPr>
        <p:grpSpPr>
          <a:xfrm flipH="1">
            <a:off x="1560865" y="3031968"/>
            <a:ext cx="441807" cy="1075003"/>
            <a:chOff x="740300" y="1737350"/>
            <a:chExt cx="655500" cy="1594250"/>
          </a:xfrm>
        </p:grpSpPr>
        <p:sp>
          <p:nvSpPr>
            <p:cNvPr id="195" name="Google Shape;195;p16"/>
            <p:cNvSpPr/>
            <p:nvPr/>
          </p:nvSpPr>
          <p:spPr>
            <a:xfrm>
              <a:off x="769100" y="1737350"/>
              <a:ext cx="597900" cy="597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740300" y="2380900"/>
              <a:ext cx="655500" cy="950700"/>
            </a:xfrm>
            <a:prstGeom prst="flowChartAlternateProcess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6"/>
          <p:cNvGrpSpPr/>
          <p:nvPr/>
        </p:nvGrpSpPr>
        <p:grpSpPr>
          <a:xfrm flipH="1">
            <a:off x="591166" y="3031968"/>
            <a:ext cx="853493" cy="1258160"/>
            <a:chOff x="1548981" y="1737350"/>
            <a:chExt cx="1266310" cy="1865875"/>
          </a:xfrm>
        </p:grpSpPr>
        <p:sp>
          <p:nvSpPr>
            <p:cNvPr id="198" name="Google Shape;198;p16"/>
            <p:cNvSpPr/>
            <p:nvPr/>
          </p:nvSpPr>
          <p:spPr>
            <a:xfrm>
              <a:off x="1888225" y="1737350"/>
              <a:ext cx="597900" cy="597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1859425" y="2380900"/>
              <a:ext cx="655500" cy="950700"/>
            </a:xfrm>
            <a:prstGeom prst="flowChartAlternateProcess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6"/>
            <p:cNvSpPr/>
            <p:nvPr/>
          </p:nvSpPr>
          <p:spPr>
            <a:xfrm rot="-571387">
              <a:off x="1644758" y="2366470"/>
              <a:ext cx="511347" cy="1202710"/>
            </a:xfrm>
            <a:prstGeom prst="diagStrip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6"/>
            <p:cNvSpPr/>
            <p:nvPr/>
          </p:nvSpPr>
          <p:spPr>
            <a:xfrm rot="516033" flipH="1">
              <a:off x="2216465" y="2366694"/>
              <a:ext cx="511552" cy="1202790"/>
            </a:xfrm>
            <a:prstGeom prst="diagStrip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16"/>
          <p:cNvSpPr txBox="1"/>
          <p:nvPr/>
        </p:nvSpPr>
        <p:spPr>
          <a:xfrm>
            <a:off x="788550" y="4331175"/>
            <a:ext cx="1224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21+ years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3" name="Google Shape;203;p16"/>
          <p:cNvCxnSpPr/>
          <p:nvPr/>
        </p:nvCxnSpPr>
        <p:spPr>
          <a:xfrm>
            <a:off x="651150" y="4310650"/>
            <a:ext cx="1499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/>
          <p:nvPr/>
        </p:nvSpPr>
        <p:spPr>
          <a:xfrm>
            <a:off x="1184475" y="1243200"/>
            <a:ext cx="1723500" cy="14931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21747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210" name="Google Shape;210;p17"/>
          <p:cNvSpPr txBox="1"/>
          <p:nvPr/>
        </p:nvSpPr>
        <p:spPr>
          <a:xfrm>
            <a:off x="1184400" y="1243200"/>
            <a:ext cx="17235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does personal wellness mean to you?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4033674" y="2828950"/>
            <a:ext cx="1723500" cy="14931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1184400" y="2828951"/>
            <a:ext cx="1723500" cy="14931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/>
          <p:cNvSpPr/>
          <p:nvPr/>
        </p:nvSpPr>
        <p:spPr>
          <a:xfrm>
            <a:off x="2612563" y="2040274"/>
            <a:ext cx="1723500" cy="14931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7"/>
          <p:cNvSpPr/>
          <p:nvPr/>
        </p:nvSpPr>
        <p:spPr>
          <a:xfrm>
            <a:off x="4033687" y="1243200"/>
            <a:ext cx="1723500" cy="14931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"/>
          <p:cNvSpPr/>
          <p:nvPr/>
        </p:nvSpPr>
        <p:spPr>
          <a:xfrm>
            <a:off x="5461874" y="2040275"/>
            <a:ext cx="1723500" cy="14931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"/>
          <p:cNvSpPr/>
          <p:nvPr/>
        </p:nvSpPr>
        <p:spPr>
          <a:xfrm>
            <a:off x="6891023" y="2828950"/>
            <a:ext cx="1723500" cy="14931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7"/>
          <p:cNvSpPr txBox="1"/>
          <p:nvPr/>
        </p:nvSpPr>
        <p:spPr>
          <a:xfrm>
            <a:off x="4033675" y="1243200"/>
            <a:ext cx="17235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6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17"/>
          <p:cNvSpPr txBox="1"/>
          <p:nvPr/>
        </p:nvSpPr>
        <p:spPr>
          <a:xfrm>
            <a:off x="1245000" y="2828950"/>
            <a:ext cx="16023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does personal wellness have an effect on your life?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17"/>
          <p:cNvSpPr txBox="1"/>
          <p:nvPr/>
        </p:nvSpPr>
        <p:spPr>
          <a:xfrm>
            <a:off x="5522475" y="2040263"/>
            <a:ext cx="16023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 you currently engage with physical/mental wellness?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4052875" y="2828950"/>
            <a:ext cx="16827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has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your idea of personal wellness changed over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years?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6943550" y="2828938"/>
            <a:ext cx="16023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Tell me something about wellness you wish you knew about earlier?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2718576" y="2024375"/>
            <a:ext cx="15114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Tell me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your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ideal wellbeing is like?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3" name="Google Shape;223;p17"/>
          <p:cNvGrpSpPr/>
          <p:nvPr/>
        </p:nvGrpSpPr>
        <p:grpSpPr>
          <a:xfrm rot="10800000" flipH="1">
            <a:off x="5595474" y="712232"/>
            <a:ext cx="1133733" cy="1083027"/>
            <a:chOff x="84325" y="1771225"/>
            <a:chExt cx="1348238" cy="1287938"/>
          </a:xfrm>
        </p:grpSpPr>
        <p:cxnSp>
          <p:nvCxnSpPr>
            <p:cNvPr id="224" name="Google Shape;224;p17"/>
            <p:cNvCxnSpPr/>
            <p:nvPr/>
          </p:nvCxnSpPr>
          <p:spPr>
            <a:xfrm>
              <a:off x="452463" y="1775988"/>
              <a:ext cx="980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7"/>
            <p:cNvCxnSpPr/>
            <p:nvPr/>
          </p:nvCxnSpPr>
          <p:spPr>
            <a:xfrm flipH="1">
              <a:off x="84325" y="1771225"/>
              <a:ext cx="372900" cy="741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17"/>
            <p:cNvCxnSpPr/>
            <p:nvPr/>
          </p:nvCxnSpPr>
          <p:spPr>
            <a:xfrm>
              <a:off x="89088" y="2507763"/>
              <a:ext cx="290100" cy="551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7" name="Google Shape;227;p17"/>
          <p:cNvSpPr/>
          <p:nvPr/>
        </p:nvSpPr>
        <p:spPr>
          <a:xfrm>
            <a:off x="6882873" y="1243200"/>
            <a:ext cx="1723500" cy="14931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7"/>
          <p:cNvSpPr txBox="1"/>
          <p:nvPr/>
        </p:nvSpPr>
        <p:spPr>
          <a:xfrm>
            <a:off x="6935400" y="1243188"/>
            <a:ext cx="16023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are some struggles you encountered?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 flipH="1">
            <a:off x="3054499" y="3778732"/>
            <a:ext cx="1133733" cy="1083027"/>
            <a:chOff x="84325" y="1771225"/>
            <a:chExt cx="1348238" cy="1287938"/>
          </a:xfrm>
        </p:grpSpPr>
        <p:cxnSp>
          <p:nvCxnSpPr>
            <p:cNvPr id="230" name="Google Shape;230;p17"/>
            <p:cNvCxnSpPr/>
            <p:nvPr/>
          </p:nvCxnSpPr>
          <p:spPr>
            <a:xfrm>
              <a:off x="452463" y="1775988"/>
              <a:ext cx="980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7"/>
            <p:cNvCxnSpPr/>
            <p:nvPr/>
          </p:nvCxnSpPr>
          <p:spPr>
            <a:xfrm flipH="1">
              <a:off x="84325" y="1771225"/>
              <a:ext cx="372900" cy="741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7"/>
            <p:cNvCxnSpPr/>
            <p:nvPr/>
          </p:nvCxnSpPr>
          <p:spPr>
            <a:xfrm>
              <a:off x="89088" y="2507763"/>
              <a:ext cx="290100" cy="551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3" name="Google Shape;233;p17"/>
          <p:cNvGrpSpPr/>
          <p:nvPr/>
        </p:nvGrpSpPr>
        <p:grpSpPr>
          <a:xfrm rot="10800000">
            <a:off x="196110" y="2307382"/>
            <a:ext cx="1133733" cy="1083027"/>
            <a:chOff x="84325" y="1771225"/>
            <a:chExt cx="1348238" cy="1287938"/>
          </a:xfrm>
        </p:grpSpPr>
        <p:cxnSp>
          <p:nvCxnSpPr>
            <p:cNvPr id="234" name="Google Shape;234;p17"/>
            <p:cNvCxnSpPr/>
            <p:nvPr/>
          </p:nvCxnSpPr>
          <p:spPr>
            <a:xfrm>
              <a:off x="452463" y="1775988"/>
              <a:ext cx="980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17"/>
            <p:cNvCxnSpPr/>
            <p:nvPr/>
          </p:nvCxnSpPr>
          <p:spPr>
            <a:xfrm flipH="1">
              <a:off x="84325" y="1771225"/>
              <a:ext cx="372900" cy="741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7"/>
            <p:cNvCxnSpPr/>
            <p:nvPr/>
          </p:nvCxnSpPr>
          <p:spPr>
            <a:xfrm>
              <a:off x="89088" y="2507763"/>
              <a:ext cx="290100" cy="551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7" name="Google Shape;237;p17"/>
          <p:cNvGrpSpPr/>
          <p:nvPr/>
        </p:nvGrpSpPr>
        <p:grpSpPr>
          <a:xfrm flipH="1">
            <a:off x="5898711" y="3778732"/>
            <a:ext cx="1133733" cy="1083027"/>
            <a:chOff x="84325" y="1771225"/>
            <a:chExt cx="1348238" cy="1287938"/>
          </a:xfrm>
        </p:grpSpPr>
        <p:cxnSp>
          <p:nvCxnSpPr>
            <p:cNvPr id="238" name="Google Shape;238;p17"/>
            <p:cNvCxnSpPr/>
            <p:nvPr/>
          </p:nvCxnSpPr>
          <p:spPr>
            <a:xfrm>
              <a:off x="452463" y="1775988"/>
              <a:ext cx="980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7"/>
            <p:cNvCxnSpPr/>
            <p:nvPr/>
          </p:nvCxnSpPr>
          <p:spPr>
            <a:xfrm flipH="1">
              <a:off x="84325" y="1771225"/>
              <a:ext cx="372900" cy="741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7"/>
            <p:cNvCxnSpPr/>
            <p:nvPr/>
          </p:nvCxnSpPr>
          <p:spPr>
            <a:xfrm>
              <a:off x="89088" y="2507763"/>
              <a:ext cx="290100" cy="551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Results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Interviewee 1</a:t>
            </a:r>
            <a:endParaRPr/>
          </a:p>
        </p:txBody>
      </p:sp>
      <p:sp>
        <p:nvSpPr>
          <p:cNvPr id="251" name="Google Shape;251;p19"/>
          <p:cNvSpPr txBox="1">
            <a:spLocks noGrp="1"/>
          </p:cNvSpPr>
          <p:nvPr>
            <p:ph type="body" idx="1"/>
          </p:nvPr>
        </p:nvSpPr>
        <p:spPr>
          <a:xfrm>
            <a:off x="1297500" y="1297900"/>
            <a:ext cx="3054600" cy="3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“I had been training for 6, 7 hours a day for years. After the Olympics, I felt like I couldn’t have a good workout if it wasn’t for 3 hours.”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b="1"/>
              <a:t>John</a:t>
            </a:r>
            <a:r>
              <a:rPr lang="en" sz="1700"/>
              <a:t> </a:t>
            </a:r>
            <a:br>
              <a:rPr lang="en" sz="1700"/>
            </a:br>
            <a:r>
              <a:rPr lang="en" sz="1700" i="1"/>
              <a:t>Stanford Men’s Water Polo coach</a:t>
            </a:r>
            <a:endParaRPr sz="1700" i="1"/>
          </a:p>
        </p:txBody>
      </p:sp>
      <p:pic>
        <p:nvPicPr>
          <p:cNvPr id="252" name="Google Shape;2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51263"/>
            <a:ext cx="4049400" cy="404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Interviewee 2</a:t>
            </a:r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3159600" cy="3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“Starting was always the hardest, but once I got past the mental block and got the habit going and committing to it, it got easier and I gained confidence.”</a:t>
            </a:r>
            <a:endParaRPr sz="170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Sherry</a:t>
            </a:r>
            <a:endParaRPr sz="2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/>
              <a:t>Law Firm Finance Analyst</a:t>
            </a:r>
            <a:endParaRPr sz="1700" i="1"/>
          </a:p>
        </p:txBody>
      </p:sp>
      <p:pic>
        <p:nvPicPr>
          <p:cNvPr id="259" name="Google Shape;259;p20"/>
          <p:cNvPicPr preferRelativeResize="0"/>
          <p:nvPr/>
        </p:nvPicPr>
        <p:blipFill rotWithShape="1">
          <a:blip r:embed="rId3">
            <a:alphaModFix/>
          </a:blip>
          <a:srcRect t="21244" b="3578"/>
          <a:stretch/>
        </p:blipFill>
        <p:spPr>
          <a:xfrm>
            <a:off x="4572000" y="551263"/>
            <a:ext cx="4049399" cy="40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1"/>
          <p:cNvPicPr preferRelativeResize="0"/>
          <p:nvPr/>
        </p:nvPicPr>
        <p:blipFill rotWithShape="1">
          <a:blip r:embed="rId3">
            <a:alphaModFix/>
          </a:blip>
          <a:srcRect t="22246" b="27661"/>
          <a:stretch/>
        </p:blipFill>
        <p:spPr>
          <a:xfrm>
            <a:off x="4638300" y="543325"/>
            <a:ext cx="4049400" cy="405683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Interviewee 3</a:t>
            </a:r>
            <a:endParaRPr/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1"/>
          </p:nvPr>
        </p:nvSpPr>
        <p:spPr>
          <a:xfrm>
            <a:off x="1297500" y="1297900"/>
            <a:ext cx="3054600" cy="3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“In my pursuit of wellness, my community has been integral in keeping me accountable and reminding me that </a:t>
            </a:r>
            <a:r>
              <a:rPr lang="en" sz="1700" b="1"/>
              <a:t>I am not on this journey alone</a:t>
            </a:r>
            <a:r>
              <a:rPr lang="en" sz="1700"/>
              <a:t>.”</a:t>
            </a:r>
            <a:endParaRPr sz="1700"/>
          </a:p>
          <a:p>
            <a:pPr marL="45720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b="1"/>
              <a:t>Michael</a:t>
            </a:r>
            <a:r>
              <a:rPr lang="en" sz="1700"/>
              <a:t> </a:t>
            </a:r>
            <a:br>
              <a:rPr lang="en" sz="1700"/>
            </a:br>
            <a:r>
              <a:rPr lang="en" sz="1700" i="1"/>
              <a:t>Second-year university student in Singapore</a:t>
            </a:r>
            <a:endParaRPr sz="1700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2120</Words>
  <Application>Microsoft Macintosh PowerPoint</Application>
  <PresentationFormat>On-screen Show (16:9)</PresentationFormat>
  <Paragraphs>245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Roboto</vt:lpstr>
      <vt:lpstr>Arial</vt:lpstr>
      <vt:lpstr>Montserrat</vt:lpstr>
      <vt:lpstr>Lato</vt:lpstr>
      <vt:lpstr>Focus</vt:lpstr>
      <vt:lpstr>Health &amp; Wellness: Personal Health</vt:lpstr>
      <vt:lpstr>Meet the Team</vt:lpstr>
      <vt:lpstr>Needfinding Methodology</vt:lpstr>
      <vt:lpstr>Outreach</vt:lpstr>
      <vt:lpstr>Questions</vt:lpstr>
      <vt:lpstr>Interview Results</vt:lpstr>
      <vt:lpstr>Interviewee 1</vt:lpstr>
      <vt:lpstr>Interviewee 2</vt:lpstr>
      <vt:lpstr>Interviewee 3</vt:lpstr>
      <vt:lpstr>Interviewee 4</vt:lpstr>
      <vt:lpstr>Analysis</vt:lpstr>
      <vt:lpstr>Empathy Map</vt:lpstr>
      <vt:lpstr>SAY</vt:lpstr>
      <vt:lpstr>DO</vt:lpstr>
      <vt:lpstr>THINK</vt:lpstr>
      <vt:lpstr>FEEL</vt:lpstr>
      <vt:lpstr>Contradictions &amp; Surprises</vt:lpstr>
      <vt:lpstr>Contradictions &amp; Surprises</vt:lpstr>
      <vt:lpstr>Contradictions &amp; Surprises</vt:lpstr>
      <vt:lpstr>Insight &amp; Need</vt:lpstr>
      <vt:lpstr>Insight &amp; Need</vt:lpstr>
      <vt:lpstr>Insight &amp; Need</vt:lpstr>
      <vt:lpstr>Insight &amp; Need </vt:lpstr>
      <vt:lpstr>Insight &amp; Need </vt:lpstr>
      <vt:lpstr>Insight &amp; Need </vt:lpstr>
      <vt:lpstr>Insight &amp; Need </vt:lpstr>
      <vt:lpstr>Insight &amp; Need </vt:lpstr>
      <vt:lpstr>Summary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&amp; Wellness: Personal Health</dc:title>
  <cp:lastModifiedBy>Microsoft Office User</cp:lastModifiedBy>
  <cp:revision>1</cp:revision>
  <dcterms:modified xsi:type="dcterms:W3CDTF">2021-03-08T17:51:45Z</dcterms:modified>
</cp:coreProperties>
</file>